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0"/>
  </p:notesMasterIdLst>
  <p:handoutMasterIdLst>
    <p:handoutMasterId r:id="rId61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8" r:id="rId28"/>
    <p:sldId id="445" r:id="rId29"/>
    <p:sldId id="443" r:id="rId30"/>
    <p:sldId id="449" r:id="rId31"/>
    <p:sldId id="450" r:id="rId32"/>
    <p:sldId id="421" r:id="rId33"/>
    <p:sldId id="451" r:id="rId34"/>
    <p:sldId id="480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45"/>
            <p14:sldId id="443"/>
            <p14:sldId id="449"/>
            <p14:sldId id="450"/>
            <p14:sldId id="421"/>
            <p14:sldId id="451"/>
            <p14:sldId id="480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howGuides="1">
      <p:cViewPr varScale="1">
        <p:scale>
          <a:sx n="175" d="100"/>
          <a:sy n="175" d="100"/>
        </p:scale>
        <p:origin x="180" y="144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19/04/2021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19/04/2021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  <a:endParaRPr lang="fr-FR" dirty="0" smtClean="0"/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</a:t>
            </a:r>
            <a:r>
              <a:rPr lang="fr-FR" sz="1200" u="sng" dirty="0" smtClean="0"/>
              <a:t>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03238" y="2247714"/>
            <a:ext cx="7381129" cy="2124236"/>
          </a:xfrm>
        </p:spPr>
        <p:txBody>
          <a:bodyPr/>
          <a:lstStyle/>
          <a:p>
            <a:r>
              <a:rPr lang="fr-FR" dirty="0" smtClean="0"/>
              <a:t>Factorisation : hard … ou pas ?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983570" cy="54006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1129"/>
            <a:ext cx="6408712" cy="4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… c’est la SEULE chose dont on soit sûr dans ce domaine</a:t>
            </a:r>
          </a:p>
          <a:p>
            <a:r>
              <a:rPr lang="fr-FR" dirty="0" err="1" smtClean="0"/>
              <a:t>Probleme</a:t>
            </a:r>
            <a:r>
              <a:rPr lang="fr-FR" dirty="0" smtClean="0"/>
              <a:t> != </a:t>
            </a:r>
            <a:r>
              <a:rPr lang="fr-FR" dirty="0" err="1" smtClean="0"/>
              <a:t>algo</a:t>
            </a:r>
            <a:endParaRPr lang="fr-FR" dirty="0" smtClean="0"/>
          </a:p>
          <a:p>
            <a:pPr lvl="1"/>
            <a:r>
              <a:rPr lang="fr-FR" dirty="0" smtClean="0"/>
              <a:t>Exemple : 2+3 = 2+1+1+1 : 3 </a:t>
            </a:r>
            <a:r>
              <a:rPr lang="fr-FR" dirty="0" err="1" smtClean="0"/>
              <a:t>operations</a:t>
            </a:r>
            <a:r>
              <a:rPr lang="fr-FR" dirty="0" smtClean="0"/>
              <a:t> : complexité EXPONENTIELLE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au </a:t>
            </a:r>
            <a:r>
              <a:rPr lang="fr-FR" u="sng" dirty="0" smtClean="0"/>
              <a:t>carré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dirty="0" smtClean="0"/>
              <a:t>racine </a:t>
            </a:r>
            <a:r>
              <a:rPr lang="fr-FR" u="sng" dirty="0" smtClean="0"/>
              <a:t>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10 </a:t>
            </a:r>
            <a:r>
              <a:rPr lang="fr-FR" dirty="0" smtClean="0"/>
              <a:t>au 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2*2*2*2, 81 = 3*3*3*3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r>
              <a:rPr lang="fr-FR" dirty="0" smtClean="0"/>
              <a:t> , 81 </a:t>
            </a:r>
            <a:r>
              <a:rPr lang="fr-FR" dirty="0"/>
              <a:t>= </a:t>
            </a:r>
            <a:r>
              <a:rPr lang="fr-FR" dirty="0" smtClean="0"/>
              <a:t>3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2 puissance </a:t>
            </a:r>
            <a:r>
              <a:rPr lang="fr-FR" u="sng" dirty="0" smtClean="0"/>
              <a:t>4</a:t>
            </a:r>
            <a:r>
              <a:rPr lang="fr-FR" dirty="0" smtClean="0"/>
              <a:t> », </a:t>
            </a:r>
            <a:r>
              <a:rPr lang="fr-FR" dirty="0"/>
              <a:t>« </a:t>
            </a:r>
            <a:r>
              <a:rPr lang="fr-FR" dirty="0" smtClean="0"/>
              <a:t>3 </a:t>
            </a:r>
            <a:r>
              <a:rPr lang="fr-FR" dirty="0"/>
              <a:t>puissance </a:t>
            </a:r>
            <a:r>
              <a:rPr lang="fr-FR" u="sng" dirty="0"/>
              <a:t>4</a:t>
            </a:r>
            <a:r>
              <a:rPr lang="fr-FR" dirty="0"/>
              <a:t> »</a:t>
            </a:r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16, 3 </a:t>
            </a:r>
            <a:r>
              <a:rPr lang="fr-FR" dirty="0"/>
              <a:t>=  </a:t>
            </a:r>
            <a:r>
              <a:rPr lang="fr-FR" baseline="30000" dirty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81 </a:t>
            </a:r>
            <a:endParaRPr lang="fr-FR" dirty="0"/>
          </a:p>
          <a:p>
            <a:pPr lvl="2"/>
            <a:r>
              <a:rPr lang="fr-FR" dirty="0" smtClean="0"/>
              <a:t> « racine </a:t>
            </a:r>
            <a:r>
              <a:rPr lang="fr-FR" u="sng" dirty="0" smtClean="0"/>
              <a:t>quatrième</a:t>
            </a:r>
            <a:r>
              <a:rPr lang="fr-FR" dirty="0" smtClean="0"/>
              <a:t> de 16, de 81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9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6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10 puissance 2 »</a:t>
            </a:r>
          </a:p>
          <a:p>
            <a:pPr lvl="1"/>
            <a:r>
              <a:rPr lang="fr-FR" dirty="0" smtClean="0"/>
              <a:t>2 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</a:t>
            </a:r>
            <a:r>
              <a:rPr lang="fr-FR" dirty="0" smtClean="0"/>
              <a:t>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/>
              <a:t>100 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en-US" b="0" dirty="0"/>
              <a:t>Don't confuse a number and its encoding size, which is logarithmically smaller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23</a:t>
            </a:r>
            <a:r>
              <a:rPr lang="fr-FR" dirty="0" smtClean="0"/>
              <a:t>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1"/>
            <a:r>
              <a:rPr lang="fr-FR" dirty="0" smtClean="0"/>
              <a:t>Divisible par 7 ?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‘meilleur compromis’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>
                <a:sym typeface="Symbol" panose="05050102010706020507" pitchFamily="18" charset="2"/>
              </a:rPr>
              <a:t>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</a:t>
            </a:r>
            <a:r>
              <a:rPr lang="en-US" dirty="0" smtClean="0"/>
              <a:t>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schemas.microsoft.com/office/2006/documentManagement/types"/>
    <ds:schemaRef ds:uri="http://purl.org/dc/elements/1.1/"/>
    <ds:schemaRef ds:uri="594212a7-a8eb-497d-bd6b-0e3a174923e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2234</Words>
  <Application>Microsoft Office PowerPoint</Application>
  <PresentationFormat>Affichage à l'écran (16:9)</PresentationFormat>
  <Paragraphs>441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51</vt:i4>
      </vt:variant>
    </vt:vector>
  </HeadingPairs>
  <TitlesOfParts>
    <vt:vector size="62" baseType="lpstr">
      <vt:lpstr>Arial</vt:lpstr>
      <vt:lpstr>Arial Black</vt:lpstr>
      <vt:lpstr>Calibri</vt:lpstr>
      <vt:lpstr>Chiller</vt:lpstr>
      <vt:lpstr>MT Extra</vt:lpstr>
      <vt:lpstr>Symbol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</vt:lpstr>
      <vt:lpstr>Rappels du lycée : exponentielles et logarithmes</vt:lpstr>
      <vt:lpstr>Revisitons l’addition</vt:lpstr>
      <vt:lpstr>Et la multiplication ?</vt:lpstr>
      <vt:lpstr>Primalité et factorisation</vt:lpstr>
      <vt:lpstr>bla</vt:lpstr>
      <vt:lpstr>bla</vt:lpstr>
      <vt:lpstr>bla</vt:lpstr>
      <vt:lpstr>bla</vt:lpstr>
      <vt:lpstr>bla</vt:lpstr>
      <vt:lpstr>bla</vt:lpstr>
      <vt:lpstr>bla</vt:lpstr>
      <vt:lpstr>bla</vt:lpstr>
      <vt:lpstr>bla</vt:lpstr>
      <vt:lpstr>bla</vt:lpstr>
      <vt:lpstr>bla</vt:lpstr>
      <vt:lpstr>bla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bla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596</cp:revision>
  <cp:lastPrinted>2020-11-05T13:05:09Z</cp:lastPrinted>
  <dcterms:created xsi:type="dcterms:W3CDTF">2013-07-26T07:27:45Z</dcterms:created>
  <dcterms:modified xsi:type="dcterms:W3CDTF">2021-04-19T21:43:49Z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